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handoutMasterIdLst>
    <p:handoutMasterId r:id="rId19"/>
  </p:handoutMasterIdLst>
  <p:sldIdLst>
    <p:sldId id="278" r:id="rId2"/>
    <p:sldId id="285" r:id="rId3"/>
    <p:sldId id="304" r:id="rId4"/>
    <p:sldId id="280" r:id="rId5"/>
    <p:sldId id="294" r:id="rId6"/>
    <p:sldId id="282" r:id="rId7"/>
    <p:sldId id="290" r:id="rId8"/>
    <p:sldId id="296" r:id="rId9"/>
    <p:sldId id="297" r:id="rId10"/>
    <p:sldId id="295" r:id="rId11"/>
    <p:sldId id="299" r:id="rId12"/>
    <p:sldId id="303" r:id="rId13"/>
    <p:sldId id="301" r:id="rId14"/>
    <p:sldId id="302" r:id="rId15"/>
    <p:sldId id="292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451B5E-2D65-4832-9B5F-8C430BF54DE5}">
          <p14:sldIdLst>
            <p14:sldId id="278"/>
            <p14:sldId id="285"/>
            <p14:sldId id="304"/>
            <p14:sldId id="280"/>
            <p14:sldId id="294"/>
            <p14:sldId id="282"/>
            <p14:sldId id="290"/>
            <p14:sldId id="296"/>
            <p14:sldId id="297"/>
            <p14:sldId id="295"/>
            <p14:sldId id="299"/>
            <p14:sldId id="303"/>
            <p14:sldId id="301"/>
            <p14:sldId id="302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23491c52c690ad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6" autoAdjust="0"/>
    <p:restoredTop sz="94609" autoAdjust="0"/>
  </p:normalViewPr>
  <p:slideViewPr>
    <p:cSldViewPr snapToGrid="0" snapToObjects="1">
      <p:cViewPr varScale="1">
        <p:scale>
          <a:sx n="85" d="100"/>
          <a:sy n="85" d="100"/>
        </p:scale>
        <p:origin x="346" y="6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0T18:31:42.01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6DC74-662E-4E0D-A273-934C834A67CE}" type="datetimeFigureOut">
              <a:rPr lang="en-US" smtClean="0"/>
              <a:t>21-Mar-23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69F19-EE01-4D73-AAE7-C533DA45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69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transition spd="slow">
    <p:wipe/>
  </p:transition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jpg"/><Relationship Id="rId7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007" y="1460736"/>
            <a:ext cx="7703985" cy="15242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only memory (rom)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B6B66-96D2-9D25-5368-A3C376B0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A3054-58A7-6AA3-1A95-B4003B79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39E83-281E-3D2D-5D52-AA03E055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4832" y="2807699"/>
            <a:ext cx="3457203" cy="25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B03E-C4DA-25AC-AB0E-21663382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518" y="741801"/>
            <a:ext cx="8767482" cy="16044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Electrically Erasable Programmable Read-Only Memory (EEPROM)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9CCF29-E282-EB09-F3E9-E5CC47BE0842}"/>
              </a:ext>
            </a:extLst>
          </p:cNvPr>
          <p:cNvSpPr txBox="1">
            <a:spLocks/>
          </p:cNvSpPr>
          <p:nvPr/>
        </p:nvSpPr>
        <p:spPr>
          <a:xfrm>
            <a:off x="3550024" y="2601067"/>
            <a:ext cx="8847836" cy="4678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EEPROM is a type of non-volatile ROM that enables individual bytes of data to be erased and reprogrammed</a:t>
            </a:r>
            <a:r>
              <a:rPr lang="en-US" sz="2300" b="0" cap="none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3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That is why EEPROM chips are known as byte erasable chips.</a:t>
            </a:r>
          </a:p>
          <a:p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It is programmed and erased electrically.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It can be erased and reprogrammed about 10,000 times.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In EEPROM any location can be selectively erased, rather than erasing entire chip.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In EEPROM both erasing and programming take about 4 to 10 </a:t>
            </a:r>
            <a:r>
              <a:rPr lang="en-US" sz="2000" b="0" cap="none" dirty="0" err="1"/>
              <a:t>ms.</a:t>
            </a:r>
            <a:endParaRPr lang="en-US" sz="2000" b="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77F2D-2013-AE39-8A89-506AB03D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93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C0D63-6533-99FC-FA36-7544572B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65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12C7-5BA4-D3AA-D3C7-EE2D1145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427" y="817855"/>
            <a:ext cx="8165592" cy="76809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Flash Memory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81237F-FB65-9FC9-977E-1C99288CE211}"/>
              </a:ext>
            </a:extLst>
          </p:cNvPr>
          <p:cNvSpPr txBox="1">
            <a:spLocks/>
          </p:cNvSpPr>
          <p:nvPr/>
        </p:nvSpPr>
        <p:spPr>
          <a:xfrm>
            <a:off x="3596427" y="1981252"/>
            <a:ext cx="8798773" cy="5193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Flash memory, also known as flash storage, is a type of nonvolatile memory that erases data in units called blocks and rewrites data at the byte level.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Flash memory is widely used for storage and data transfer in consumer devices, enterprise systems and industrial 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Flash memory is a long-life and non-volatile storage chip that is widely used in embedded systems.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dirty="0"/>
              <a:t>The most common types of flash memory are SD, MICRO SD, and compact flash. Memory cards and USB drives are in widespread use and are ideal for a wide range of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A9474-9013-256C-0B7B-D217523A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572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9D499-CF64-D185-7A2B-2145BFF4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-72571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0157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Difference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r>
              <a:rPr lang="en-US" dirty="0"/>
              <a:t>MASK ROM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428454"/>
          </a:xfrm>
        </p:spPr>
        <p:txBody>
          <a:bodyPr/>
          <a:lstStyle/>
          <a:p>
            <a:r>
              <a:rPr lang="en-US" dirty="0"/>
              <a:t>Programs and instruction are stored at the time of manufacturing.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PROM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r="7189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It can only store data once after it is manufactured.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r="23922"/>
          <a:stretch>
            <a:fillRect/>
          </a:stretch>
        </p:blipFill>
        <p:spPr>
          <a:xfrm>
            <a:off x="5770278" y="2111058"/>
            <a:ext cx="704090" cy="704088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It can Stored data many times by upgrading and reusing.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b="113"/>
          <a:stretch>
            <a:fillRect/>
          </a:stretch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It allows Individual bytes to be erased and changes 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pic>
        <p:nvPicPr>
          <p:cNvPr id="24" name="Picture Placeholder 23"/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6591"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It is an advanced version of EEPROM.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6A9474-9013-256C-0B7B-D217523A0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6" y="60892"/>
            <a:ext cx="743776" cy="7803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59D499-CF64-D185-7A2B-2145BFF40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076" y="47379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105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EFDE-A254-C978-3220-134FB8B5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209" y="922420"/>
            <a:ext cx="8785619" cy="9358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17C6-84ED-5D31-8975-71FA9D9EF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009" y="1937650"/>
            <a:ext cx="8785620" cy="46762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Its static nature means it does not require refreshing.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It is easy to test.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Rom is more reliable than ram since it is non-volatile in nature and cannot be altered or accidentally changed.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contents of the rom can always be known and verified.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Less expensive than 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29F06-182C-3EEE-D209-6F024F4B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F92DD-D3DB-6A43-C4AA-D987D71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4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11A0D5-4DA8-CF95-84B1-F78D6F99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399" y="788826"/>
            <a:ext cx="8770601" cy="780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D197EA-BC07-3B45-93BE-707611C2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026" y="1891912"/>
            <a:ext cx="8770601" cy="540580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One of the most significant disadvantages of ROM is its slow speed and inability to store large amounts of information.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If an MROM contains a design error, you cannot use it, and the code requires replacement.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After burning or programming a prom chip, you cannot erase or change its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ROM is a slower type of memory.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ROM memory is capable of reading data only, cannot be changed the ROM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097A2-C8F5-0865-172A-7FA4188F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AEAEC-A6F0-AE52-BDAB-D89C3847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5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3928D3-0156-82AD-C080-C4F39837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39" y="747912"/>
            <a:ext cx="7833459" cy="780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C0D10B-A998-A938-4C06-4D17DA6E4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88" y="1947490"/>
            <a:ext cx="8574504" cy="51054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ROM provides the necessary instructions for communication between various hardware components.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It is essential for the storage and operation of the BIOS.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It is also be used for basic data management, to hold software for basic processes of utilities and to read and write to peripheral devices.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74132-D0D4-6E3F-5A37-31A45AAF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2A972-1DCD-C970-F82F-A665D3D87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23" y="2029133"/>
            <a:ext cx="8033512" cy="26807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93FB4-E1A7-ABE5-BE0D-919629DE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F354-6713-F574-E0B9-B75382D8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136" y="352877"/>
            <a:ext cx="5943600" cy="76809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OUR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7904" y="1306503"/>
            <a:ext cx="11457439" cy="5036759"/>
          </a:xfrm>
        </p:spPr>
        <p:txBody>
          <a:bodyPr numCol="2"/>
          <a:lstStyle/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Name                       :Namra Mevada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Roll no.                :61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Branch                  :IT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Batch                     :2A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Enrollment no. :2200217210049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Name                      :Ekal Sorathiya 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Roll no.                : 62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Branch                  :CE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Batch                     :2A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Enrollment no. :22002170110028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Name                      :Bhavya Patel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Roll no.                :63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Branch                  :CE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Batch                     :2A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Enrollment no. :22002170110106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Name                      :Yasvi Vaghasiya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Roll no.                :70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Branch                  :CE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Batch                     :2A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Enrollment no. :22002170110199</a:t>
            </a:r>
          </a:p>
          <a:p>
            <a:pPr algn="l"/>
            <a:endPara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Name                      :Chirag Patel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Roll no.                :81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Branch                  :CE</a:t>
            </a:r>
          </a:p>
          <a:p>
            <a:pPr algn="l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Batch                     :2A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Enrollment no. :22002170110107</a:t>
            </a:r>
          </a:p>
          <a:p>
            <a:pPr algn="l"/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endPara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E76D5-F998-E25A-F5CF-8F4A15D5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A0434-3BCD-DD5D-AE69-B7A015B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31" y="5698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3928D3-0156-82AD-C080-C4F39837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97" y="658694"/>
            <a:ext cx="7833459" cy="7803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C0D10B-A998-A938-4C06-4D17DA6E4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748" y="1667380"/>
            <a:ext cx="8574504" cy="41417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INTRODUCTION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HISTORY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TYPES OF ROM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MAJOR DIFFERENCE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ADVANTAGES AND DISADVANTAGES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APPLICATION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74132-D0D4-6E3F-5A37-31A45AAF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2A972-1DCD-C970-F82F-A665D3D87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61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104" y="603556"/>
            <a:ext cx="6766560" cy="76809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199647F-9DF0-3E54-E611-5BA27C8AC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138" y="1762632"/>
            <a:ext cx="8769577" cy="571948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ROM stands for Read-Only Memory.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 i="0" kern="1200" dirty="0">
              <a:effectLst/>
              <a:latin typeface="Century Gothic" panose="020B0502020202020204" pitchFamily="34" charset="0"/>
              <a:ea typeface="+mj-ea"/>
              <a:cs typeface="+mj-cs"/>
            </a:endParaRP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It only reads the programs and data stored in it.</a:t>
            </a: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</a:endParaRP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It is non-volatile memory that is used to stores important information which is used to operate the system.</a:t>
            </a: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</a:endParaRP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It is the primary unit of the computer system.</a:t>
            </a: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</a:endParaRP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The information stored in ROM is in binary format.</a:t>
            </a: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</a:endParaRPr>
          </a:p>
          <a:p>
            <a:pPr marL="457200" indent="-457200" algn="l" rtl="0" eaLnBrk="1" latinLnBrk="0" hangingPunct="1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kern="1200" dirty="0">
                <a:effectLst/>
                <a:latin typeface="Century Gothic" panose="020B0502020202020204" pitchFamily="34" charset="0"/>
                <a:ea typeface="+mj-ea"/>
                <a:cs typeface="+mj-cs"/>
              </a:rPr>
              <a:t>It is also known as permanent memory.</a:t>
            </a:r>
            <a:endParaRPr lang="en-US" sz="20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7BF2C-174C-9E3A-CA7C-2F7B1D1D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2FA89-0020-20E4-CDA8-37503DB0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70B-DFE7-AF53-7228-13D6F6BA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535" y="571505"/>
            <a:ext cx="6766560" cy="76809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AFB22C4-543B-00F7-DC1D-97E03DFD6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26" y="1521275"/>
            <a:ext cx="8651874" cy="538979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concept of read-only memory (ROM) was first introduced by Robert Dennard in the 1960s.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Dennard was a researcher at IBM and the inventor of dynamic random-access memory (DRAM), a type of memory that is used in computers and other electronic devices to store data temporarily.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very first ROMs were hard-wired devices that contained a pre-programmed set of data or instructions.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These kind of ROMs are known as Masked ROMs, which are inexpensive.</a:t>
            </a:r>
          </a:p>
          <a:p>
            <a:r>
              <a:rPr lang="en-US" sz="20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During the design phase in the manufacturing process of a MROM, a software mask is burned directly onto the chip.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60231-29E1-F9A0-C254-DBD98BE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25C3-8ECA-2EDB-46D2-48A6EB1C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955553"/>
            <a:ext cx="3170464" cy="30747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1600" y="4205511"/>
            <a:ext cx="329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ROBERT DENNARD</a:t>
            </a:r>
          </a:p>
        </p:txBody>
      </p:sp>
    </p:spTree>
    <p:extLst>
      <p:ext uri="{BB962C8B-B14F-4D97-AF65-F5344CB8AC3E}">
        <p14:creationId xmlns:p14="http://schemas.microsoft.com/office/powerpoint/2010/main" val="228208918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609" y="1018426"/>
            <a:ext cx="7013448" cy="8823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ROM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23F0ACD-0EBD-398A-F108-69191A26E26B}"/>
              </a:ext>
            </a:extLst>
          </p:cNvPr>
          <p:cNvSpPr txBox="1">
            <a:spLocks/>
          </p:cNvSpPr>
          <p:nvPr/>
        </p:nvSpPr>
        <p:spPr>
          <a:xfrm>
            <a:off x="4906839" y="1921300"/>
            <a:ext cx="7183561" cy="4663916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ROMs are of five types: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Masked read only memory(MROM)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Programmable Read Only Memory(PROM)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Erasable Programmable Read Only Memory(EPROM)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Electrically Erasable Programmable Read Only Memory(EEPROM)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Flash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A783C-269A-088C-7644-C44A2B1C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55610-DFDD-136B-5762-2BED56FE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AFD2C-18E9-E235-C0F0-07130C1E2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396" y1="18325" x2="46396" y2="33101"/>
                        <a14:foregroundMark x1="46396" y1="33101" x2="61276" y2="42324"/>
                        <a14:foregroundMark x1="61276" y1="42324" x2="72553" y2="30188"/>
                        <a14:foregroundMark x1="72553" y1="30188" x2="65840" y2="15625"/>
                        <a14:foregroundMark x1="65840" y1="15625" x2="49570" y2="12773"/>
                        <a14:foregroundMark x1="49570" y1="12773" x2="47057" y2="24697"/>
                        <a14:foregroundMark x1="47057" y1="24697" x2="47884" y2="24909"/>
                        <a14:foregroundMark x1="45205" y1="62530" x2="38922" y2="77731"/>
                        <a14:foregroundMark x1="38922" y1="77731" x2="52183" y2="81584"/>
                        <a14:foregroundMark x1="52183" y1="81584" x2="54464" y2="65595"/>
                        <a14:foregroundMark x1="54464" y1="65595" x2="43089" y2="62803"/>
                        <a14:foregroundMark x1="46991" y1="62803" x2="36574" y2="77852"/>
                        <a14:foregroundMark x1="36574" y1="77852" x2="50099" y2="81371"/>
                        <a14:foregroundMark x1="50099" y1="81371" x2="58664" y2="70510"/>
                        <a14:foregroundMark x1="58664" y1="70510" x2="44213" y2="63076"/>
                        <a14:foregroundMark x1="44213" y1="63076" x2="41303" y2="65564"/>
                        <a14:foregroundMark x1="25728" y1="29854" x2="28671" y2="18659"/>
                        <a14:foregroundMark x1="28671" y1="18659" x2="17659" y2="11468"/>
                        <a14:foregroundMark x1="17659" y1="11468" x2="13525" y2="22603"/>
                        <a14:foregroundMark x1="13525" y1="22603" x2="24835" y2="32433"/>
                        <a14:foregroundMark x1="24835" y1="32433" x2="30225" y2="32615"/>
                        <a14:foregroundMark x1="17659" y1="15868" x2="26323" y2="17233"/>
                        <a14:foregroundMark x1="20966" y1="21905" x2="33862" y2="22876"/>
                        <a14:foregroundMark x1="33862" y1="22876" x2="21858" y2="19144"/>
                        <a14:foregroundMark x1="53274" y1="33161" x2="68552" y2="21025"/>
                        <a14:foregroundMark x1="68552" y1="21025" x2="55291" y2="24211"/>
                        <a14:foregroundMark x1="55291" y1="24211" x2="67758" y2="13107"/>
                        <a14:foregroundMark x1="67758" y1="13107" x2="56448" y2="25850"/>
                        <a14:foregroundMark x1="56448" y1="25850" x2="51653" y2="14806"/>
                        <a14:foregroundMark x1="51653" y1="14806" x2="57209" y2="24970"/>
                        <a14:foregroundMark x1="57209" y1="24970" x2="43981" y2="15200"/>
                        <a14:foregroundMark x1="43981" y1="15200" x2="51488" y2="26001"/>
                        <a14:foregroundMark x1="51488" y1="26001" x2="51488" y2="26001"/>
                        <a14:foregroundMark x1="43981" y1="70783" x2="43981" y2="70783"/>
                        <a14:foregroundMark x1="43981" y1="70783" x2="43981" y2="70783"/>
                        <a14:foregroundMark x1="43981" y1="70783" x2="43981" y2="70783"/>
                        <a14:foregroundMark x1="43981" y1="70783" x2="43981" y2="70783"/>
                        <a14:foregroundMark x1="43981" y1="70783" x2="47288" y2="68568"/>
                        <a14:foregroundMark x1="47288" y1="68568" x2="47288" y2="69660"/>
                        <a14:foregroundMark x1="47288" y1="69660" x2="47288" y2="69660"/>
                        <a14:foregroundMark x1="47288" y1="69660" x2="47288" y2="69660"/>
                        <a14:foregroundMark x1="47288" y1="69660" x2="47288" y2="69660"/>
                        <a14:foregroundMark x1="47884" y1="69933" x2="47884" y2="69933"/>
                        <a14:foregroundMark x1="46693" y1="71875" x2="45205" y2="71602"/>
                        <a14:foregroundMark x1="45205" y1="71602" x2="45205" y2="71602"/>
                        <a14:foregroundMark x1="45205" y1="71602" x2="45800" y2="67749"/>
                        <a14:foregroundMark x1="45800" y1="67749" x2="45800" y2="67749"/>
                        <a14:foregroundMark x1="45800" y1="67749" x2="45800" y2="677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888" y="1018426"/>
            <a:ext cx="3874523" cy="53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5" y="939744"/>
            <a:ext cx="5830041" cy="114748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Masked Read Only Memory (MROM)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C75C370-47E0-1BC7-97F4-8E33FC92F025}"/>
              </a:ext>
            </a:extLst>
          </p:cNvPr>
          <p:cNvSpPr txBox="1">
            <a:spLocks/>
          </p:cNvSpPr>
          <p:nvPr/>
        </p:nvSpPr>
        <p:spPr>
          <a:xfrm>
            <a:off x="3573509" y="2423415"/>
            <a:ext cx="8734606" cy="53344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Mask ROM (MROM) chips are used in computer systems that require long-term sustainability.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Examples of computer systems that use mask ROM chips or MROM chips include network operating systems and server operating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To produce mask rom (MROM) chips, integrated circuits (ICS) are masked during the design phase of the semiconductor fabrication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 In its simplest form, a semiconductor is defined as a material that is half-conductive and half-insular, and that can be altered by electrical impulses.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9CC20-F0ED-79B2-DE0F-CEC45B03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BF848-8161-0FCF-CB06-06C757B3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894" y="0"/>
            <a:ext cx="302110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86BF-9E1F-65BA-1204-67FC7851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267" y="1024471"/>
            <a:ext cx="8716733" cy="11535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Programmable Read Only Memory (PROM)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B5E896-2A2B-4EDE-C3AD-EA0CF8516C82}"/>
              </a:ext>
            </a:extLst>
          </p:cNvPr>
          <p:cNvSpPr txBox="1">
            <a:spLocks/>
          </p:cNvSpPr>
          <p:nvPr/>
        </p:nvSpPr>
        <p:spPr>
          <a:xfrm>
            <a:off x="3646876" y="2598910"/>
            <a:ext cx="8806381" cy="5326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PROM memory is non-volatile and may be written only once.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An example of a prom is a computer bios in early computers.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A programmable read-only memory (prom) or field programmable read-only memory (FPROM) or one-time programmable non-volatile memory (OTP NVM) is a form of digital memory where the setting of each bit is locked by a fuse or ANTIFUSE.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It can be programmed only once and is not erasable.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C7265-B016-AE71-C5B5-6F58CB9C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6B9F6-41E9-C840-D87B-BE17B093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80" y="1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5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B6E5-08F1-B451-B6BE-99EDD792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932" y="852258"/>
            <a:ext cx="8829468" cy="115503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Erasable Programmable Read only Memory (EPROM)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A4D8BB-DFA4-50DB-9AF8-A75591B025B7}"/>
              </a:ext>
            </a:extLst>
          </p:cNvPr>
          <p:cNvSpPr txBox="1">
            <a:spLocks/>
          </p:cNvSpPr>
          <p:nvPr/>
        </p:nvSpPr>
        <p:spPr>
          <a:xfrm>
            <a:off x="3464132" y="2255993"/>
            <a:ext cx="8829468" cy="46624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It form of computer memory that does not lose its content when the power supply is cut off and that can be erased and reused.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EPROMS are generally employed for programs designed for repeated use but that can be upgraded with a later version of a program.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EPROM is non-volatile so it retains its memory even without power.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No external memory is required, therefore is quite effective.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cap="non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cap="none" dirty="0"/>
              <a:t>Examples of EPROMS you can hold in your hand include compact flash, smart memory, memory sticks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0F5F2-CDA7-B4DB-6857-DF6E1FA5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776" cy="78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DAEF9-1BD1-14D4-ACFA-94428BFC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15" y="0"/>
            <a:ext cx="31547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821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{70102ED8-7D99-426D-B8CB-EC284E4A1830}tf78438558_win32</Template>
  <TotalTime>648</TotalTime>
  <Words>1085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Bodoni MT</vt:lpstr>
      <vt:lpstr>Calibri</vt:lpstr>
      <vt:lpstr>Century Gothic</vt:lpstr>
      <vt:lpstr>Sabon Next LT</vt:lpstr>
      <vt:lpstr>Wingdings</vt:lpstr>
      <vt:lpstr>Office Theme</vt:lpstr>
      <vt:lpstr>Read only memory (rom)</vt:lpstr>
      <vt:lpstr>MEET OUR TEAM</vt:lpstr>
      <vt:lpstr>PROJECT OUTLINE</vt:lpstr>
      <vt:lpstr>Introduction</vt:lpstr>
      <vt:lpstr>History</vt:lpstr>
      <vt:lpstr>TYPES OF ROM</vt:lpstr>
      <vt:lpstr>1. Masked Read Only Memory (MROM)</vt:lpstr>
      <vt:lpstr>2. Programmable Read Only Memory (PROM) </vt:lpstr>
      <vt:lpstr>3. Erasable Programmable Read only Memory (EPROM)</vt:lpstr>
      <vt:lpstr>4. Electrically Erasable Programmable Read-Only Memory (EEPROM)</vt:lpstr>
      <vt:lpstr>5. Flash Memory</vt:lpstr>
      <vt:lpstr>Major Difference  </vt:lpstr>
      <vt:lpstr>Advantages </vt:lpstr>
      <vt:lpstr>Disadvantages </vt:lpstr>
      <vt:lpstr>APPLICATION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 only memory(rom)</dc:title>
  <dc:subject/>
  <dc:creator>Ekal Sorathiya</dc:creator>
  <cp:lastModifiedBy>Ekal Sorathiya</cp:lastModifiedBy>
  <cp:revision>25</cp:revision>
  <dcterms:created xsi:type="dcterms:W3CDTF">2023-03-13T06:09:22Z</dcterms:created>
  <dcterms:modified xsi:type="dcterms:W3CDTF">2023-03-21T04:27:38Z</dcterms:modified>
</cp:coreProperties>
</file>